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3"/>
  </p:notesMasterIdLst>
  <p:sldIdLst>
    <p:sldId id="256" r:id="rId2"/>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14AC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00" d="100"/>
          <a:sy n="100" d="100"/>
        </p:scale>
        <p:origin x="1920" y="-1848"/>
      </p:cViewPr>
      <p:guideLst>
        <p:guide orient="horz" pos="2880"/>
        <p:guide pos="2160"/>
      </p:guideLst>
    </p:cSldViewPr>
  </p:slideViewPr>
  <p:notesTextViewPr>
    <p:cViewPr>
      <p:scale>
        <a:sx n="100" d="100"/>
        <a:sy n="100" d="100"/>
      </p:scale>
      <p:origin x="0" y="0"/>
    </p:cViewPr>
  </p:notesTextViewPr>
  <p:notesViewPr>
    <p:cSldViewPr>
      <p:cViewPr varScale="1">
        <p:scale>
          <a:sx n="69" d="100"/>
          <a:sy n="69" d="100"/>
        </p:scale>
        <p:origin x="-331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D9BC1C-CFE3-4432-B2A7-5D8634707C0A}" type="datetimeFigureOut">
              <a:rPr lang="en-US" smtClean="0"/>
              <a:pPr/>
              <a:t>2/28/2018</a:t>
            </a:fld>
            <a:endParaRPr lang="en-US"/>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710CC6-C691-4945-A694-65A0C13BEB18}" type="slidenum">
              <a:rPr lang="en-US" smtClean="0"/>
              <a:pPr/>
              <a:t>‹#›</a:t>
            </a:fld>
            <a:endParaRPr lang="en-US"/>
          </a:p>
        </p:txBody>
      </p:sp>
    </p:spTree>
    <p:extLst>
      <p:ext uri="{BB962C8B-B14F-4D97-AF65-F5344CB8AC3E}">
        <p14:creationId xmlns:p14="http://schemas.microsoft.com/office/powerpoint/2010/main" val="34126078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blipFill dpi="0" rotWithShape="1">
          <a:blip r:embed="rId13">
            <a:alphaModFix amt="96000"/>
            <a:lum/>
          </a:blip>
          <a:srcRect/>
          <a:tile tx="0" ty="0" sx="100000" sy="100000" flip="x" algn="t"/>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2/28/2018</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2.jpeg"/><Relationship Id="rId3" Type="http://schemas.openxmlformats.org/officeDocument/2006/relationships/image" Target="../media/image2.jpeg"/><Relationship Id="rId7" Type="http://schemas.openxmlformats.org/officeDocument/2006/relationships/image" Target="../media/image6.jpeg"/><Relationship Id="rId12" Type="http://schemas.openxmlformats.org/officeDocument/2006/relationships/image" Target="../media/image11.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11" Type="http://schemas.openxmlformats.org/officeDocument/2006/relationships/image" Target="../media/image10.jpe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gif"/></Relationships>
</file>

<file path=ppt/slides/slide1.xml><?xml version="1.0" encoding="utf-8"?>
<p:sld xmlns:a="http://schemas.openxmlformats.org/drawingml/2006/main" xmlns:r="http://schemas.openxmlformats.org/officeDocument/2006/relationships" xmlns:p="http://schemas.openxmlformats.org/presentationml/2006/main">
  <p:cSld>
    <p:bg>
      <p:bgPr shadeToTitle="1">
        <a:blipFill dpi="0" rotWithShape="1">
          <a:blip r:embed="rId2">
            <a:alphaModFix amt="96000"/>
            <a:lum/>
          </a:blip>
          <a:srcRect/>
          <a:tile tx="0" ty="0" sx="100000" sy="100000" flip="none" algn="t"/>
        </a:blipFill>
        <a:effectLst/>
      </p:bgPr>
    </p:bg>
    <p:spTree>
      <p:nvGrpSpPr>
        <p:cNvPr id="1" name=""/>
        <p:cNvGrpSpPr/>
        <p:nvPr/>
      </p:nvGrpSpPr>
      <p:grpSpPr>
        <a:xfrm>
          <a:off x="0" y="0"/>
          <a:ext cx="0" cy="0"/>
          <a:chOff x="0" y="0"/>
          <a:chExt cx="0" cy="0"/>
        </a:xfrm>
      </p:grpSpPr>
      <p:pic>
        <p:nvPicPr>
          <p:cNvPr id="16" name="Picture 15" descr="C:\Users\taqwa\Desktop\Monogram.2.jpg"/>
          <p:cNvPicPr/>
          <p:nvPr/>
        </p:nvPicPr>
        <p:blipFill>
          <a:blip r:embed="rId3" cstate="print">
            <a:lum bright="7000" contrast="23000"/>
            <a:extLst>
              <a:ext uri="{28A0092B-C50C-407E-A947-70E740481C1C}">
                <a14:useLocalDpi xmlns:a14="http://schemas.microsoft.com/office/drawing/2010/main" val="0"/>
              </a:ext>
            </a:extLst>
          </a:blip>
          <a:srcRect/>
          <a:stretch>
            <a:fillRect/>
          </a:stretch>
        </p:blipFill>
        <p:spPr bwMode="auto">
          <a:xfrm>
            <a:off x="17183" y="0"/>
            <a:ext cx="1202017" cy="1219200"/>
          </a:xfrm>
          <a:prstGeom prst="rect">
            <a:avLst/>
          </a:prstGeom>
          <a:noFill/>
          <a:ln>
            <a:solidFill>
              <a:srgbClr val="002060"/>
            </a:solidFill>
          </a:ln>
        </p:spPr>
      </p:pic>
      <p:sp>
        <p:nvSpPr>
          <p:cNvPr id="24" name="Up Ribbon 23"/>
          <p:cNvSpPr/>
          <p:nvPr/>
        </p:nvSpPr>
        <p:spPr>
          <a:xfrm>
            <a:off x="304800" y="1371600"/>
            <a:ext cx="5943600" cy="367308"/>
          </a:xfrm>
          <a:prstGeom prst="ribbon2">
            <a:avLst/>
          </a:prstGeom>
          <a:solidFill>
            <a:schemeClr val="bg1"/>
          </a:solidFill>
          <a:ln w="19050">
            <a:solidFill>
              <a:srgbClr val="002060"/>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a:spAutoFit/>
            <a:sp3d extrusionH="57150">
              <a:bevelT w="38100" h="38100"/>
            </a:sp3d>
          </a:bodyPr>
          <a:lstStyle/>
          <a:p>
            <a:r>
              <a:rPr lang="en-US" sz="1400" b="1" dirty="0" smtClean="0">
                <a:latin typeface="Arial Black" pitchFamily="34" charset="0"/>
              </a:rPr>
              <a:t>1</a:t>
            </a:r>
            <a:r>
              <a:rPr lang="en-US" sz="1400" b="1" baseline="30000" dirty="0" smtClean="0">
                <a:latin typeface="Arial Black" pitchFamily="34" charset="0"/>
              </a:rPr>
              <a:t>st</a:t>
            </a:r>
            <a:r>
              <a:rPr lang="en-US" sz="1200" b="1" dirty="0" smtClean="0">
                <a:latin typeface="Arial Black" pitchFamily="34" charset="0"/>
              </a:rPr>
              <a:t> </a:t>
            </a:r>
            <a:r>
              <a:rPr lang="en-US" sz="1200" b="1" dirty="0" smtClean="0">
                <a:ln>
                  <a:solidFill>
                    <a:schemeClr val="tx1"/>
                  </a:solidFill>
                </a:ln>
                <a:latin typeface="Arial Black" pitchFamily="34" charset="0"/>
                <a:ea typeface="Calibri" pitchFamily="34" charset="0"/>
                <a:cs typeface="Times New Roman" pitchFamily="18" charset="0"/>
              </a:rPr>
              <a:t>International Conference on </a:t>
            </a:r>
            <a:endParaRPr lang="en-US" sz="1200" dirty="0">
              <a:ln>
                <a:solidFill>
                  <a:schemeClr val="tx1"/>
                </a:solidFill>
              </a:ln>
              <a:latin typeface="Arial Black" pitchFamily="34" charset="0"/>
            </a:endParaRPr>
          </a:p>
        </p:txBody>
      </p:sp>
      <p:sp>
        <p:nvSpPr>
          <p:cNvPr id="1035" name="Rectangle 11"/>
          <p:cNvSpPr>
            <a:spLocks noChangeArrowheads="1"/>
          </p:cNvSpPr>
          <p:nvPr/>
        </p:nvSpPr>
        <p:spPr bwMode="auto">
          <a:xfrm>
            <a:off x="0" y="2237036"/>
            <a:ext cx="3886200" cy="3477964"/>
          </a:xfrm>
          <a:prstGeom prst="roundRect">
            <a:avLst>
              <a:gd name="adj" fmla="val 17431"/>
            </a:avLst>
          </a:prstGeom>
          <a:blipFill>
            <a:blip r:embed="rId4"/>
            <a:tile tx="0" ty="0" sx="100000" sy="100000" flip="none" algn="tl"/>
          </a:blipFill>
          <a:ln>
            <a:solidFill>
              <a:srgbClr val="002060"/>
            </a:solidFill>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t" anchorCtr="0" compatLnSpc="1">
            <a:prstTxWarp prst="textNoShape">
              <a:avLst/>
            </a:prstTxWarp>
            <a:noAutofit/>
          </a:bodyPr>
          <a:lstStyle/>
          <a:p>
            <a:pPr lvl="0" algn="just" eaLnBrk="0" fontAlgn="base" hangingPunct="0">
              <a:spcBef>
                <a:spcPct val="0"/>
              </a:spcBef>
              <a:spcAft>
                <a:spcPct val="0"/>
              </a:spcAft>
            </a:pPr>
            <a:r>
              <a:rPr kumimoji="0" lang="en-US" sz="95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Climate is one of the dynamic forces in the natural history of the earth</a:t>
            </a:r>
            <a:r>
              <a:rPr kumimoji="0" lang="en-US" sz="95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lang="en-US" sz="950" dirty="0" smtClean="0">
                <a:solidFill>
                  <a:schemeClr val="tx1"/>
                </a:solidFill>
                <a:latin typeface="Times New Roman" pitchFamily="18" charset="0"/>
                <a:ea typeface="Calibri" pitchFamily="34" charset="0"/>
                <a:cs typeface="Times New Roman" pitchFamily="18" charset="0"/>
              </a:rPr>
              <a:t>and thus its continuous changes is affecting </a:t>
            </a:r>
            <a:r>
              <a:rPr kumimoji="0" lang="en-US" sz="95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certain places conducive to species flourishing, and in some cases, disappear. </a:t>
            </a:r>
            <a:r>
              <a:rPr lang="en-US" sz="950" dirty="0" smtClean="0">
                <a:solidFill>
                  <a:schemeClr val="tx1"/>
                </a:solidFill>
                <a:latin typeface="Times New Roman" pitchFamily="18" charset="0"/>
                <a:ea typeface="Calibri" pitchFamily="34" charset="0"/>
                <a:cs typeface="Times New Roman" pitchFamily="18" charset="0"/>
              </a:rPr>
              <a:t>Changing Climate is  </a:t>
            </a:r>
            <a:r>
              <a:rPr kumimoji="0" lang="en-US" sz="95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likely to affect not only the food web</a:t>
            </a:r>
            <a:r>
              <a:rPr kumimoji="0" lang="en-US" sz="95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and its supply </a:t>
            </a:r>
            <a:r>
              <a:rPr kumimoji="0" lang="en-US" sz="95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the global, regional, and local level</a:t>
            </a:r>
            <a:r>
              <a:rPr kumimoji="0" lang="en-US" sz="95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but also it </a:t>
            </a:r>
            <a:r>
              <a:rPr kumimoji="0" lang="en-US" sz="95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can disrupt food  availability, access to food</a:t>
            </a:r>
            <a:r>
              <a:rPr kumimoji="0" lang="en-US" sz="95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and its </a:t>
            </a:r>
            <a:r>
              <a:rPr kumimoji="0" lang="en-US" sz="95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quality. Projected increases in temperatures, changes in precipitation patterns, changes in extreme weather events, and reductions in water availability may all result in reduced agricultural productivity. Increases in the frequency and severity extreme weather events can also interrupt food delivery, and resulting spikes in food prices after extreme events are expected to be more frequent in the future.</a:t>
            </a:r>
            <a:r>
              <a:rPr kumimoji="0" lang="en-US" sz="95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en-US" sz="95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Increasing temperatures can contribute to spoilage and contamination. The impacts of climate change have been observed to imbalance the current  approaches to food security. The effects of global climate change on agriculture sector and its different levels of response are still insufficiently well developed. Mitigation and adaptation strategies are crucial key challenges to respond to climate change for future research both in theoretical and applied realms. With these spotlights, we invite the scholars, researchers, academicians, practitioners, entrepreneurs, industrialists and policy makers to share their ideas and research on this platform.</a:t>
            </a:r>
            <a:endParaRPr kumimoji="0" lang="en-US" sz="950" b="0" i="0" u="none" strike="noStrike" cap="none" normalizeH="0" baseline="0" dirty="0" smtClean="0">
              <a:ln>
                <a:noFill/>
              </a:ln>
              <a:solidFill>
                <a:schemeClr val="tx1"/>
              </a:solidFill>
              <a:effectLst/>
              <a:latin typeface="Arial" pitchFamily="34" charset="0"/>
              <a:cs typeface="Arial" pitchFamily="34" charset="0"/>
            </a:endParaRPr>
          </a:p>
        </p:txBody>
      </p:sp>
      <p:sp>
        <p:nvSpPr>
          <p:cNvPr id="35" name="Up Ribbon 34"/>
          <p:cNvSpPr/>
          <p:nvPr/>
        </p:nvSpPr>
        <p:spPr>
          <a:xfrm>
            <a:off x="133567" y="2057400"/>
            <a:ext cx="3820017" cy="330577"/>
          </a:xfrm>
          <a:prstGeom prst="ribbon2">
            <a:avLst/>
          </a:prstGeom>
          <a:solidFill>
            <a:schemeClr val="bg1"/>
          </a:solidFill>
          <a:ln>
            <a:solidFill>
              <a:srgbClr val="002060"/>
            </a:solidFill>
          </a:ln>
        </p:spPr>
        <p:txBody>
          <a:bodyPr wrap="none">
            <a:spAutoFit/>
          </a:bodyPr>
          <a:lstStyle/>
          <a:p>
            <a:pPr lvl="0" algn="just" fontAlgn="base">
              <a:spcBef>
                <a:spcPct val="0"/>
              </a:spcBef>
              <a:spcAft>
                <a:spcPct val="0"/>
              </a:spcAft>
            </a:pPr>
            <a:r>
              <a:rPr lang="en-US" sz="1200" b="1" i="1" dirty="0" smtClean="0">
                <a:latin typeface="Times New Roman" pitchFamily="18" charset="0"/>
                <a:ea typeface="Calibri" pitchFamily="34" charset="0"/>
                <a:cs typeface="Times New Roman" pitchFamily="18" charset="0"/>
              </a:rPr>
              <a:t>CALLS FOR ABSTRACTS</a:t>
            </a:r>
            <a:endParaRPr lang="en-US" sz="1200" i="1" dirty="0" smtClean="0">
              <a:latin typeface="Arial" pitchFamily="34" charset="0"/>
              <a:cs typeface="Arial" pitchFamily="34" charset="0"/>
            </a:endParaRPr>
          </a:p>
        </p:txBody>
      </p:sp>
      <p:sp>
        <p:nvSpPr>
          <p:cNvPr id="1042" name="Rectangle 18"/>
          <p:cNvSpPr>
            <a:spLocks noChangeArrowheads="1"/>
          </p:cNvSpPr>
          <p:nvPr/>
        </p:nvSpPr>
        <p:spPr bwMode="auto">
          <a:xfrm>
            <a:off x="76200" y="5872341"/>
            <a:ext cx="3962400" cy="2204859"/>
          </a:xfrm>
          <a:prstGeom prst="roundRect">
            <a:avLst/>
          </a:prstGeom>
          <a:blipFill>
            <a:blip r:embed="rId4"/>
            <a:tile tx="0" ty="0" sx="100000" sy="100000" flip="none" algn="tl"/>
          </a:blipFill>
          <a:ln w="9525">
            <a:solidFill>
              <a:srgbClr val="00206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95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 this conference, potential topics include, but are not limited to:</a:t>
            </a:r>
            <a:endParaRPr kumimoji="0" lang="en-US" sz="9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95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Vegetation effects on weather and climate and</a:t>
            </a:r>
            <a:r>
              <a:rPr kumimoji="0" lang="en-US" sz="95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en-US" sz="95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land use</a:t>
            </a:r>
            <a:endParaRPr kumimoji="0" lang="en-US" sz="9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95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Effects of climate change on plant biodiversity</a:t>
            </a:r>
            <a:endParaRPr kumimoji="0" lang="en-US" sz="9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95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Direct and indirect climate change</a:t>
            </a:r>
            <a:r>
              <a:rPr kumimoji="0" lang="en-US" sz="95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impacts on global</a:t>
            </a:r>
            <a:r>
              <a:rPr kumimoji="0" lang="en-US" sz="95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vegetation change</a:t>
            </a:r>
            <a:endParaRPr kumimoji="0" lang="en-US" sz="9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95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Effect of environment on plant growth</a:t>
            </a:r>
            <a:endParaRPr kumimoji="0" lang="en-US" sz="9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95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Plant</a:t>
            </a:r>
            <a:r>
              <a:rPr kumimoji="0" lang="en-US" sz="95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95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plant</a:t>
            </a:r>
            <a:r>
              <a:rPr kumimoji="0" lang="en-US" sz="95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en-US" sz="95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interactions</a:t>
            </a:r>
            <a:r>
              <a:rPr kumimoji="0" lang="en-US" sz="95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en-US" sz="95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and environmental change</a:t>
            </a:r>
            <a:endParaRPr kumimoji="0" lang="en-US" sz="9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95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Direct and indirect impacts of climate change</a:t>
            </a:r>
            <a:endParaRPr kumimoji="0" lang="en-US" sz="9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95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Recent and future climate change and their implications for plant growth</a:t>
            </a:r>
            <a:endParaRPr kumimoji="0" lang="en-US" sz="9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95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Significance of temperature in plant life</a:t>
            </a:r>
            <a:endParaRPr kumimoji="0" lang="en-US" sz="9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95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Water availability and productivity</a:t>
            </a:r>
            <a:endParaRPr kumimoji="0" lang="en-US" sz="9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95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Modeling  and its role in responses to climate change</a:t>
            </a:r>
            <a:endParaRPr kumimoji="0" lang="en-US" sz="9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95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Impact of climate change on live stocks, fisheries.</a:t>
            </a:r>
            <a:endParaRPr kumimoji="0" lang="en-US" sz="950" b="0" i="0" u="none" strike="noStrike" cap="none" normalizeH="0" baseline="0" dirty="0" smtClean="0">
              <a:ln>
                <a:noFill/>
              </a:ln>
              <a:solidFill>
                <a:schemeClr val="tx1"/>
              </a:solidFill>
              <a:effectLst/>
              <a:latin typeface="Arial" pitchFamily="34" charset="0"/>
              <a:cs typeface="Arial" pitchFamily="34" charset="0"/>
            </a:endParaRPr>
          </a:p>
        </p:txBody>
      </p:sp>
      <p:sp>
        <p:nvSpPr>
          <p:cNvPr id="37" name="Up Ribbon 36"/>
          <p:cNvSpPr/>
          <p:nvPr/>
        </p:nvSpPr>
        <p:spPr>
          <a:xfrm>
            <a:off x="33003" y="5715000"/>
            <a:ext cx="3700797" cy="330577"/>
          </a:xfrm>
          <a:prstGeom prst="ribbon2">
            <a:avLst/>
          </a:prstGeom>
          <a:solidFill>
            <a:schemeClr val="bg2"/>
          </a:solidFill>
          <a:ln>
            <a:solidFill>
              <a:srgbClr val="002060"/>
            </a:solidFill>
          </a:ln>
        </p:spPr>
        <p:txBody>
          <a:bodyPr wrap="none">
            <a:spAutoFit/>
          </a:bodyPr>
          <a:lstStyle/>
          <a:p>
            <a:pPr lvl="0" algn="just" fontAlgn="base">
              <a:spcBef>
                <a:spcPct val="0"/>
              </a:spcBef>
              <a:spcAft>
                <a:spcPct val="0"/>
              </a:spcAft>
            </a:pPr>
            <a:r>
              <a:rPr lang="en-US" sz="1200" b="1" i="1" dirty="0" smtClean="0">
                <a:latin typeface="Times New Roman" pitchFamily="18" charset="0"/>
                <a:ea typeface="Calibri" pitchFamily="34" charset="0"/>
                <a:cs typeface="Times New Roman" pitchFamily="18" charset="0"/>
              </a:rPr>
              <a:t>CONFERENCE TRACKS</a:t>
            </a:r>
            <a:endParaRPr lang="en-US" sz="1200" i="1" dirty="0" smtClean="0">
              <a:latin typeface="Arial" pitchFamily="34" charset="0"/>
              <a:cs typeface="Arial" pitchFamily="34" charset="0"/>
            </a:endParaRPr>
          </a:p>
        </p:txBody>
      </p:sp>
      <p:sp>
        <p:nvSpPr>
          <p:cNvPr id="39" name="Rounded Rectangle 38"/>
          <p:cNvSpPr/>
          <p:nvPr/>
        </p:nvSpPr>
        <p:spPr>
          <a:xfrm>
            <a:off x="3886200" y="3578066"/>
            <a:ext cx="1371600" cy="612934"/>
          </a:xfrm>
          <a:prstGeom prst="roundRect">
            <a:avLst/>
          </a:prstGeom>
          <a:blipFill>
            <a:blip r:embed="rId4"/>
            <a:tile tx="0" ty="0" sx="100000" sy="100000" flip="none" algn="tl"/>
          </a:blipFill>
          <a:ln>
            <a:solidFill>
              <a:srgbClr val="002060"/>
            </a:solidFill>
          </a:ln>
        </p:spPr>
        <p:txBody>
          <a:bodyPr wrap="square">
            <a:spAutoFit/>
          </a:bodyPr>
          <a:lstStyle/>
          <a:p>
            <a:pPr lvl="0" algn="ctr" fontAlgn="base">
              <a:spcBef>
                <a:spcPct val="0"/>
              </a:spcBef>
              <a:spcAft>
                <a:spcPct val="0"/>
              </a:spcAft>
            </a:pPr>
            <a:r>
              <a:rPr lang="en-US" sz="800" b="1" dirty="0" smtClean="0">
                <a:latin typeface="Cambria" pitchFamily="18" charset="0"/>
                <a:ea typeface="Calibri" pitchFamily="34" charset="0"/>
                <a:cs typeface="Shonar Bangla" pitchFamily="34" charset="0"/>
              </a:rPr>
              <a:t>Patron in chief</a:t>
            </a:r>
          </a:p>
          <a:p>
            <a:pPr lvl="0" algn="ctr" fontAlgn="base">
              <a:spcBef>
                <a:spcPct val="0"/>
              </a:spcBef>
              <a:spcAft>
                <a:spcPct val="0"/>
              </a:spcAft>
            </a:pPr>
            <a:r>
              <a:rPr lang="en-US" sz="1000" b="1" dirty="0" smtClean="0">
                <a:latin typeface="Cambria" pitchFamily="18" charset="0"/>
                <a:cs typeface="Shonar Bangla" pitchFamily="34" charset="0"/>
              </a:rPr>
              <a:t>Dr. </a:t>
            </a:r>
            <a:r>
              <a:rPr lang="en-US" sz="1000" b="1" dirty="0" err="1" smtClean="0">
                <a:latin typeface="Cambria" pitchFamily="18" charset="0"/>
                <a:cs typeface="Shonar Bangla" pitchFamily="34" charset="0"/>
              </a:rPr>
              <a:t>Imtiaz</a:t>
            </a:r>
            <a:r>
              <a:rPr lang="en-US" sz="1000" b="1" dirty="0" smtClean="0">
                <a:latin typeface="Cambria" pitchFamily="18" charset="0"/>
                <a:cs typeface="Shonar Bangla" pitchFamily="34" charset="0"/>
              </a:rPr>
              <a:t> Ali Khan</a:t>
            </a:r>
          </a:p>
          <a:p>
            <a:pPr lvl="0" algn="ctr" fontAlgn="base">
              <a:spcBef>
                <a:spcPct val="0"/>
              </a:spcBef>
              <a:spcAft>
                <a:spcPct val="0"/>
              </a:spcAft>
            </a:pPr>
            <a:r>
              <a:rPr lang="en-US" sz="600" b="1" dirty="0" smtClean="0">
                <a:latin typeface="Cambria" pitchFamily="18" charset="0"/>
                <a:cs typeface="Shonar Bangla" pitchFamily="34" charset="0"/>
              </a:rPr>
              <a:t>Vice Chancellor, </a:t>
            </a:r>
          </a:p>
          <a:p>
            <a:pPr lvl="0" algn="ctr" fontAlgn="base">
              <a:spcBef>
                <a:spcPct val="0"/>
              </a:spcBef>
              <a:spcAft>
                <a:spcPct val="0"/>
              </a:spcAft>
            </a:pPr>
            <a:r>
              <a:rPr lang="en-US" sz="600" b="1" dirty="0" smtClean="0">
                <a:latin typeface="Cambria" pitchFamily="18" charset="0"/>
                <a:cs typeface="Shonar Bangla" pitchFamily="34" charset="0"/>
              </a:rPr>
              <a:t>University of </a:t>
            </a:r>
            <a:r>
              <a:rPr lang="en-US" sz="600" b="1" dirty="0" err="1" smtClean="0">
                <a:latin typeface="Cambria" pitchFamily="18" charset="0"/>
                <a:cs typeface="Shonar Bangla" pitchFamily="34" charset="0"/>
              </a:rPr>
              <a:t>Swabi</a:t>
            </a:r>
            <a:endParaRPr lang="en-US" sz="600" dirty="0" smtClean="0">
              <a:latin typeface="Cambria" pitchFamily="18" charset="0"/>
              <a:cs typeface="Shonar Bangla" pitchFamily="34" charset="0"/>
            </a:endParaRPr>
          </a:p>
        </p:txBody>
      </p:sp>
      <p:sp>
        <p:nvSpPr>
          <p:cNvPr id="1045" name="Rectangle 21"/>
          <p:cNvSpPr>
            <a:spLocks noChangeArrowheads="1"/>
          </p:cNvSpPr>
          <p:nvPr/>
        </p:nvSpPr>
        <p:spPr bwMode="auto">
          <a:xfrm>
            <a:off x="3733800" y="4416623"/>
            <a:ext cx="1676400" cy="307777"/>
          </a:xfrm>
          <a:prstGeom prst="rect">
            <a:avLst/>
          </a:prstGeom>
          <a:blipFill>
            <a:blip r:embed="rId4"/>
            <a:tile tx="0" ty="0" sx="100000" sy="100000" flip="none" algn="tl"/>
          </a:blipFill>
          <a:ln w="19050">
            <a:solidFill>
              <a:srgbClr val="00206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1" u="none" strike="noStrike" cap="none" normalizeH="0" baseline="0" dirty="0" smtClean="0">
                <a:ln>
                  <a:noFill/>
                </a:ln>
                <a:effectLst/>
                <a:latin typeface="Times New Roman" pitchFamily="18" charset="0"/>
                <a:ea typeface="Calibri" pitchFamily="34" charset="0"/>
                <a:cs typeface="Times New Roman" pitchFamily="18" charset="0"/>
              </a:rPr>
              <a:t>Important Dates</a:t>
            </a:r>
            <a:endParaRPr kumimoji="0" lang="en-US" sz="1400" b="0" u="none" strike="noStrike" cap="none" normalizeH="0" baseline="0" dirty="0" smtClean="0">
              <a:ln>
                <a:noFill/>
              </a:ln>
              <a:effectLst/>
              <a:latin typeface="Arial" pitchFamily="34" charset="0"/>
              <a:cs typeface="Arial" pitchFamily="34" charset="0"/>
            </a:endParaRPr>
          </a:p>
        </p:txBody>
      </p:sp>
      <p:sp>
        <p:nvSpPr>
          <p:cNvPr id="1049" name="Rectangle 25"/>
          <p:cNvSpPr>
            <a:spLocks noChangeArrowheads="1"/>
          </p:cNvSpPr>
          <p:nvPr/>
        </p:nvSpPr>
        <p:spPr bwMode="auto">
          <a:xfrm>
            <a:off x="4419600" y="7161053"/>
            <a:ext cx="2362200" cy="2030790"/>
          </a:xfrm>
          <a:prstGeom prst="can">
            <a:avLst/>
          </a:prstGeom>
          <a:blipFill>
            <a:blip r:embed="rId5"/>
            <a:tile tx="0" ty="0" sx="100000" sy="100000" flip="none" algn="tl"/>
          </a:blipFill>
          <a:ln w="9525">
            <a:solidFill>
              <a:srgbClr val="FF000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For further information please</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Prof. Dr. Mukhtar </a:t>
            </a:r>
            <a:r>
              <a:rPr kumimoji="0" lang="en-US" sz="1100" b="0" i="0" u="none" strike="noStrike" cap="none" normalizeH="0" baseline="0" dirty="0" err="1" smtClean="0">
                <a:ln>
                  <a:noFill/>
                </a:ln>
                <a:solidFill>
                  <a:schemeClr val="tx1"/>
                </a:solidFill>
                <a:effectLst/>
                <a:latin typeface="Cambria" pitchFamily="18" charset="0"/>
                <a:ea typeface="Calibri" pitchFamily="34" charset="0"/>
                <a:cs typeface="Times New Roman" pitchFamily="18" charset="0"/>
              </a:rPr>
              <a:t>Alam</a:t>
            </a:r>
            <a:r>
              <a:rPr kumimoji="0" lang="en-US" sz="11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(Patron</a:t>
            </a:r>
            <a:r>
              <a:rPr kumimoji="0" lang="en-US" sz="11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a:t>
            </a:r>
          </a:p>
          <a:p>
            <a:pPr lvl="0" algn="just" eaLnBrk="0" fontAlgn="base" hangingPunct="0">
              <a:spcBef>
                <a:spcPct val="0"/>
              </a:spcBef>
              <a:spcAft>
                <a:spcPct val="0"/>
              </a:spcAft>
            </a:pPr>
            <a:r>
              <a:rPr lang="en-US" sz="1100" dirty="0" smtClean="0">
                <a:latin typeface="Cambria" pitchFamily="18" charset="0"/>
                <a:ea typeface="Calibri" pitchFamily="34" charset="0"/>
                <a:cs typeface="Times New Roman" pitchFamily="18" charset="0"/>
              </a:rPr>
              <a:t>Dr. </a:t>
            </a:r>
            <a:r>
              <a:rPr lang="en-US" sz="1100" dirty="0" err="1" smtClean="0">
                <a:latin typeface="Cambria" pitchFamily="18" charset="0"/>
                <a:ea typeface="Calibri" pitchFamily="34" charset="0"/>
                <a:cs typeface="Times New Roman" pitchFamily="18" charset="0"/>
              </a:rPr>
              <a:t>Hidyat</a:t>
            </a:r>
            <a:r>
              <a:rPr lang="en-US" sz="1100" dirty="0" smtClean="0">
                <a:latin typeface="Cambria" pitchFamily="18" charset="0"/>
                <a:ea typeface="Calibri" pitchFamily="34" charset="0"/>
                <a:cs typeface="Times New Roman" pitchFamily="18" charset="0"/>
              </a:rPr>
              <a:t> </a:t>
            </a:r>
            <a:r>
              <a:rPr lang="en-US" sz="1100" dirty="0" err="1" smtClean="0">
                <a:latin typeface="Cambria" pitchFamily="18" charset="0"/>
                <a:ea typeface="Calibri" pitchFamily="34" charset="0"/>
                <a:cs typeface="Times New Roman" pitchFamily="18" charset="0"/>
              </a:rPr>
              <a:t>Ullah</a:t>
            </a:r>
            <a:r>
              <a:rPr lang="en-US" sz="1100" smtClean="0">
                <a:latin typeface="Cambria" pitchFamily="18" charset="0"/>
                <a:ea typeface="Calibri" pitchFamily="34" charset="0"/>
                <a:cs typeface="Times New Roman" pitchFamily="18" charset="0"/>
              </a:rPr>
              <a:t> (</a:t>
            </a:r>
            <a:r>
              <a:rPr lang="en-US" sz="1100"/>
              <a:t>Conference </a:t>
            </a:r>
            <a:r>
              <a:rPr lang="en-US" sz="1100" smtClean="0"/>
              <a:t>advisor)</a:t>
            </a:r>
            <a:endParaRPr kumimoji="0" lang="en-US" sz="11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Dr. Shah </a:t>
            </a:r>
            <a:r>
              <a:rPr kumimoji="0" lang="en-US" sz="1100" b="0" i="0" u="none" strike="noStrike" cap="none" normalizeH="0" baseline="0" dirty="0" err="1" smtClean="0">
                <a:ln>
                  <a:noFill/>
                </a:ln>
                <a:solidFill>
                  <a:schemeClr val="tx1"/>
                </a:solidFill>
                <a:effectLst/>
                <a:latin typeface="Cambria" pitchFamily="18" charset="0"/>
                <a:ea typeface="Calibri" pitchFamily="34" charset="0"/>
                <a:cs typeface="Times New Roman" pitchFamily="18" charset="0"/>
              </a:rPr>
              <a:t>Fahad</a:t>
            </a:r>
            <a:r>
              <a:rPr kumimoji="0" lang="en-US" sz="11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(Focal Person)</a:t>
            </a:r>
          </a:p>
          <a:p>
            <a:pPr marL="0" marR="0" lvl="0" indent="0" algn="just" defTabSz="914400" rtl="0" eaLnBrk="0" fontAlgn="base" latinLnBrk="0" hangingPunct="0">
              <a:lnSpc>
                <a:spcPct val="100000"/>
              </a:lnSpc>
              <a:spcBef>
                <a:spcPct val="0"/>
              </a:spcBef>
              <a:spcAft>
                <a:spcPct val="0"/>
              </a:spcAft>
              <a:buClrTx/>
              <a:buSzTx/>
              <a:buFontTx/>
              <a:buNone/>
              <a:tabLst/>
            </a:pPr>
            <a:r>
              <a:rPr lang="en-US" sz="1100" dirty="0" smtClean="0">
                <a:latin typeface="Cambria" pitchFamily="18" charset="0"/>
                <a:cs typeface="Times New Roman" pitchFamily="18" charset="0"/>
              </a:rPr>
              <a:t>Dr. </a:t>
            </a:r>
            <a:r>
              <a:rPr lang="en-US" sz="1100" dirty="0" err="1" smtClean="0">
                <a:latin typeface="Cambria" pitchFamily="18" charset="0"/>
                <a:cs typeface="Times New Roman" pitchFamily="18" charset="0"/>
              </a:rPr>
              <a:t>Fazli</a:t>
            </a:r>
            <a:r>
              <a:rPr lang="en-US" sz="1100" dirty="0" smtClean="0">
                <a:latin typeface="Cambria" pitchFamily="18" charset="0"/>
                <a:cs typeface="Times New Roman" pitchFamily="18" charset="0"/>
              </a:rPr>
              <a:t> Wahid (Coordinator)</a:t>
            </a:r>
            <a:endParaRPr kumimoji="0" lang="en-US" sz="500" b="0" i="0" u="none" strike="noStrike" cap="none" normalizeH="0" baseline="0" dirty="0" smtClean="0">
              <a:ln>
                <a:noFill/>
              </a:ln>
              <a:solidFill>
                <a:schemeClr val="tx1"/>
              </a:solidFill>
              <a:effectLst/>
              <a:latin typeface="Cambria"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Ema</a:t>
            </a:r>
            <a:r>
              <a:rPr kumimoji="0" lang="en-US" sz="1100" b="0" i="0" u="none" strike="noStrike" cap="none" normalizeH="0" baseline="0" dirty="0" smtClean="0">
                <a:ln>
                  <a:noFill/>
                </a:ln>
                <a:effectLst/>
                <a:latin typeface="Cambria" pitchFamily="18" charset="0"/>
                <a:ea typeface="Calibri" pitchFamily="34" charset="0"/>
                <a:cs typeface="Times New Roman" pitchFamily="18" charset="0"/>
              </a:rPr>
              <a:t>il:</a:t>
            </a:r>
            <a:r>
              <a:rPr kumimoji="0" lang="en-US" sz="1100" b="0" i="0" u="none" strike="noStrike" cap="none" normalizeH="0" dirty="0" smtClean="0">
                <a:ln>
                  <a:noFill/>
                </a:ln>
                <a:effectLst/>
                <a:latin typeface="Cambria" pitchFamily="18" charset="0"/>
                <a:ea typeface="Calibri" pitchFamily="34" charset="0"/>
                <a:cs typeface="Times New Roman" pitchFamily="18" charset="0"/>
              </a:rPr>
              <a:t> </a:t>
            </a:r>
            <a:r>
              <a:rPr lang="en-US" sz="1100" dirty="0" smtClean="0">
                <a:latin typeface="Cambria" pitchFamily="18" charset="0"/>
                <a:ea typeface="Calibri" pitchFamily="34" charset="0"/>
                <a:cs typeface="Times New Roman" pitchFamily="18" charset="0"/>
              </a:rPr>
              <a:t>agriculture</a:t>
            </a:r>
            <a:r>
              <a:rPr kumimoji="0" lang="en-US" sz="1100" b="0" i="0" u="none" strike="noStrike" cap="none" normalizeH="0" dirty="0" smtClean="0">
                <a:ln>
                  <a:noFill/>
                </a:ln>
                <a:effectLst/>
                <a:latin typeface="Cambria" pitchFamily="18" charset="0"/>
                <a:ea typeface="Calibri" pitchFamily="34" charset="0"/>
                <a:cs typeface="Times New Roman" pitchFamily="18" charset="0"/>
              </a:rPr>
              <a:t>@uoswabi.edu.pk</a:t>
            </a:r>
            <a:endParaRPr kumimoji="0" lang="en-US" sz="500" b="0" i="0" strike="noStrike" cap="none" normalizeH="0" baseline="0" dirty="0" smtClean="0">
              <a:ln>
                <a:noFill/>
              </a:ln>
              <a:effectLst/>
              <a:latin typeface="Cambria"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Cell no: 03009304952</a:t>
            </a:r>
            <a:endParaRPr kumimoji="0" lang="en-US" sz="1800" b="0" i="0" u="none" strike="noStrike" cap="none" normalizeH="0" baseline="0" dirty="0" smtClean="0">
              <a:ln>
                <a:noFill/>
              </a:ln>
              <a:solidFill>
                <a:schemeClr val="tx1"/>
              </a:solidFill>
              <a:effectLst/>
              <a:latin typeface="Cambria" pitchFamily="18" charset="0"/>
              <a:cs typeface="Arial" pitchFamily="34" charset="0"/>
            </a:endParaRPr>
          </a:p>
        </p:txBody>
      </p:sp>
      <p:pic>
        <p:nvPicPr>
          <p:cNvPr id="1026" name="Picture 2" descr="Image result for hec MONOGRAM"/>
          <p:cNvPicPr>
            <a:picLocks noChangeAspect="1" noChangeArrowheads="1"/>
          </p:cNvPicPr>
          <p:nvPr/>
        </p:nvPicPr>
        <p:blipFill>
          <a:blip r:embed="rId6"/>
          <a:srcRect/>
          <a:stretch>
            <a:fillRect/>
          </a:stretch>
        </p:blipFill>
        <p:spPr bwMode="auto">
          <a:xfrm>
            <a:off x="1219200" y="1"/>
            <a:ext cx="1219200" cy="1219200"/>
          </a:xfrm>
          <a:prstGeom prst="rect">
            <a:avLst/>
          </a:prstGeom>
          <a:noFill/>
          <a:ln>
            <a:solidFill>
              <a:srgbClr val="002060"/>
            </a:solidFill>
          </a:ln>
        </p:spPr>
      </p:pic>
      <p:pic>
        <p:nvPicPr>
          <p:cNvPr id="25" name="Picture 20" descr="Prof. Dr. Imtiaz Ali Khan, Vice Chancellor University of Swabi"/>
          <p:cNvPicPr>
            <a:picLocks noChangeAspect="1" noChangeArrowheads="1"/>
          </p:cNvPicPr>
          <p:nvPr/>
        </p:nvPicPr>
        <p:blipFill>
          <a:blip r:embed="rId7" cstate="print">
            <a:lum bright="-10000" contrast="18000"/>
          </a:blip>
          <a:srcRect/>
          <a:stretch>
            <a:fillRect/>
          </a:stretch>
        </p:blipFill>
        <p:spPr bwMode="auto">
          <a:xfrm>
            <a:off x="3886200" y="2133600"/>
            <a:ext cx="1294015" cy="14478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scene3d>
            <a:camera prst="obliqueTopRight"/>
            <a:lightRig rig="threePt" dir="t"/>
          </a:scene3d>
        </p:spPr>
      </p:pic>
      <p:pic>
        <p:nvPicPr>
          <p:cNvPr id="1027" name="Picture 3"/>
          <p:cNvPicPr>
            <a:picLocks noChangeAspect="1" noChangeArrowheads="1"/>
          </p:cNvPicPr>
          <p:nvPr/>
        </p:nvPicPr>
        <p:blipFill>
          <a:blip r:embed="rId8"/>
          <a:srcRect/>
          <a:stretch>
            <a:fillRect/>
          </a:stretch>
        </p:blipFill>
        <p:spPr bwMode="auto">
          <a:xfrm>
            <a:off x="5410200" y="0"/>
            <a:ext cx="1447800" cy="1219200"/>
          </a:xfrm>
          <a:prstGeom prst="rect">
            <a:avLst/>
          </a:prstGeom>
          <a:noFill/>
          <a:ln w="9525">
            <a:solidFill>
              <a:srgbClr val="002060"/>
            </a:solidFill>
            <a:miter lim="800000"/>
            <a:headEnd/>
            <a:tailEnd/>
          </a:ln>
          <a:effectLst/>
        </p:spPr>
      </p:pic>
      <p:sp>
        <p:nvSpPr>
          <p:cNvPr id="20" name="Rectangle 19"/>
          <p:cNvSpPr/>
          <p:nvPr/>
        </p:nvSpPr>
        <p:spPr>
          <a:xfrm>
            <a:off x="381000" y="1676400"/>
            <a:ext cx="5715000" cy="307777"/>
          </a:xfrm>
          <a:prstGeom prst="rect">
            <a:avLst/>
          </a:prstGeom>
          <a:solidFill>
            <a:schemeClr val="bg1"/>
          </a:solidFill>
          <a:ln w="28575">
            <a:solidFill>
              <a:schemeClr val="bg1">
                <a:lumMod val="50000"/>
              </a:schemeClr>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a:spAutoFit/>
            <a:sp3d extrusionH="57150">
              <a:bevelT h="25400" prst="softRound"/>
            </a:sp3d>
          </a:bodyPr>
          <a:lstStyle/>
          <a:p>
            <a:pPr lvl="0" algn="ctr" fontAlgn="base">
              <a:spcBef>
                <a:spcPct val="0"/>
              </a:spcBef>
              <a:spcAft>
                <a:spcPct val="0"/>
              </a:spcAft>
            </a:pPr>
            <a:r>
              <a:rPr lang="en-US" sz="1400" b="1" dirty="0" smtClean="0">
                <a:ln>
                  <a:solidFill>
                    <a:schemeClr val="tx1"/>
                  </a:solidFill>
                </a:ln>
                <a:latin typeface="Arial Black" pitchFamily="34" charset="0"/>
                <a:ea typeface="Calibri" pitchFamily="34" charset="0"/>
                <a:cs typeface="Times New Roman" pitchFamily="18" charset="0"/>
              </a:rPr>
              <a:t>Climate Change Impacts on Agriculture and Food Supply</a:t>
            </a:r>
            <a:endParaRPr lang="en-US" sz="1400" b="1" dirty="0" smtClean="0">
              <a:ln>
                <a:solidFill>
                  <a:schemeClr val="tx1"/>
                </a:solidFill>
              </a:ln>
              <a:latin typeface="Arial Black" pitchFamily="34" charset="0"/>
              <a:cs typeface="Arial" pitchFamily="34" charset="0"/>
            </a:endParaRPr>
          </a:p>
        </p:txBody>
      </p:sp>
      <p:sp>
        <p:nvSpPr>
          <p:cNvPr id="2" name="AutoShape 2" descr="Image result for cimmyt pakistan monogram"/>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8" name="AutoShape 4" descr="Image result for cimmyt pakistan monogram"/>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0" name="AutoShape 6" descr="Image result for cimmyt pakistan monogram"/>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 name="AutoShape 8" descr="Image result for cimmyt pakistan monogram"/>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36" name="Picture 12" descr="Related image"/>
          <p:cNvPicPr>
            <a:picLocks noChangeAspect="1" noChangeArrowheads="1"/>
          </p:cNvPicPr>
          <p:nvPr/>
        </p:nvPicPr>
        <p:blipFill>
          <a:blip r:embed="rId9">
            <a:lum bright="-6000" contrast="23000"/>
          </a:blip>
          <a:srcRect/>
          <a:stretch>
            <a:fillRect/>
          </a:stretch>
        </p:blipFill>
        <p:spPr bwMode="auto">
          <a:xfrm>
            <a:off x="2457450" y="0"/>
            <a:ext cx="1428750" cy="1219200"/>
          </a:xfrm>
          <a:prstGeom prst="rect">
            <a:avLst/>
          </a:prstGeom>
          <a:noFill/>
          <a:ln>
            <a:solidFill>
              <a:srgbClr val="002060"/>
            </a:solidFill>
          </a:ln>
        </p:spPr>
      </p:pic>
      <p:sp>
        <p:nvSpPr>
          <p:cNvPr id="1038" name="AutoShape 14" descr="Image result for cimmyt pakistan monogram"/>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41" name="Picture 17" descr="Image result for pakistan science foundation monogram"/>
          <p:cNvPicPr>
            <a:picLocks noChangeAspect="1" noChangeArrowheads="1"/>
          </p:cNvPicPr>
          <p:nvPr/>
        </p:nvPicPr>
        <p:blipFill>
          <a:blip r:embed="rId10"/>
          <a:srcRect/>
          <a:stretch>
            <a:fillRect/>
          </a:stretch>
        </p:blipFill>
        <p:spPr bwMode="auto">
          <a:xfrm>
            <a:off x="3886200" y="0"/>
            <a:ext cx="1524000" cy="1219200"/>
          </a:xfrm>
          <a:prstGeom prst="rect">
            <a:avLst/>
          </a:prstGeom>
          <a:noFill/>
          <a:ln>
            <a:solidFill>
              <a:srgbClr val="002060"/>
            </a:solidFill>
          </a:ln>
        </p:spPr>
      </p:pic>
      <p:sp>
        <p:nvSpPr>
          <p:cNvPr id="30" name="Wave 29"/>
          <p:cNvSpPr/>
          <p:nvPr/>
        </p:nvSpPr>
        <p:spPr>
          <a:xfrm>
            <a:off x="5257800" y="1981200"/>
            <a:ext cx="1562100" cy="1283910"/>
          </a:xfrm>
          <a:prstGeom prst="wave">
            <a:avLst>
              <a:gd name="adj1" fmla="val 12500"/>
              <a:gd name="adj2" fmla="val -3252"/>
            </a:avLst>
          </a:prstGeom>
          <a:blipFill>
            <a:blip r:embed="rId4"/>
            <a:tile tx="0" ty="0" sx="100000" sy="100000" flip="none" algn="tl"/>
          </a:blipFill>
          <a:ln>
            <a:solidFill>
              <a:schemeClr val="tx2">
                <a:lumMod val="65000"/>
                <a:lumOff val="35000"/>
              </a:schemeClr>
            </a:solidFill>
          </a:ln>
        </p:spPr>
        <p:txBody>
          <a:bodyPr wrap="square">
            <a:spAutoFit/>
          </a:bodyPr>
          <a:lstStyle/>
          <a:p>
            <a:pPr marR="0" lvl="0" indent="0" algn="ctr" fontAlgn="base">
              <a:lnSpc>
                <a:spcPct val="100000"/>
              </a:lnSpc>
              <a:spcBef>
                <a:spcPct val="0"/>
              </a:spcBef>
              <a:spcAft>
                <a:spcPct val="0"/>
              </a:spcAft>
              <a:buClrTx/>
              <a:buSzTx/>
              <a:buFontTx/>
              <a:buNone/>
              <a:tabLst/>
            </a:pPr>
            <a:r>
              <a:rPr lang="en-US" sz="900" b="1" dirty="0" smtClean="0">
                <a:solidFill>
                  <a:srgbClr val="002060"/>
                </a:solidFill>
                <a:latin typeface="Cambria" pitchFamily="18" charset="0"/>
                <a:ea typeface="Calibri" pitchFamily="34" charset="0"/>
                <a:cs typeface="Times New Roman" pitchFamily="18" charset="0"/>
              </a:rPr>
              <a:t>24-26th APRIL 2018, </a:t>
            </a:r>
          </a:p>
          <a:p>
            <a:pPr marR="0" lvl="0" indent="0" algn="ctr" fontAlgn="base">
              <a:lnSpc>
                <a:spcPct val="100000"/>
              </a:lnSpc>
              <a:spcBef>
                <a:spcPct val="0"/>
              </a:spcBef>
              <a:spcAft>
                <a:spcPct val="0"/>
              </a:spcAft>
              <a:buClrTx/>
              <a:buSzTx/>
              <a:buFontTx/>
              <a:buNone/>
              <a:tabLst/>
            </a:pPr>
            <a:r>
              <a:rPr lang="en-US" sz="900" b="1" dirty="0" smtClean="0">
                <a:solidFill>
                  <a:srgbClr val="002060"/>
                </a:solidFill>
                <a:latin typeface="Cambria" pitchFamily="18" charset="0"/>
                <a:ea typeface="Calibri" pitchFamily="34" charset="0"/>
                <a:cs typeface="Times New Roman" pitchFamily="18" charset="0"/>
              </a:rPr>
              <a:t>University of </a:t>
            </a:r>
            <a:r>
              <a:rPr lang="en-US" sz="900" b="1" dirty="0" err="1" smtClean="0">
                <a:solidFill>
                  <a:srgbClr val="002060"/>
                </a:solidFill>
                <a:latin typeface="Cambria" pitchFamily="18" charset="0"/>
                <a:ea typeface="Calibri" pitchFamily="34" charset="0"/>
                <a:cs typeface="Times New Roman" pitchFamily="18" charset="0"/>
              </a:rPr>
              <a:t>Swabi</a:t>
            </a:r>
            <a:r>
              <a:rPr lang="en-US" sz="900" b="1" dirty="0" smtClean="0">
                <a:solidFill>
                  <a:srgbClr val="002060"/>
                </a:solidFill>
                <a:latin typeface="Cambria" pitchFamily="18" charset="0"/>
                <a:ea typeface="Calibri" pitchFamily="34" charset="0"/>
                <a:cs typeface="Times New Roman" pitchFamily="18" charset="0"/>
              </a:rPr>
              <a:t>,</a:t>
            </a:r>
          </a:p>
          <a:p>
            <a:pPr marR="0" lvl="0" indent="0" algn="ctr" fontAlgn="base">
              <a:lnSpc>
                <a:spcPct val="100000"/>
              </a:lnSpc>
              <a:spcBef>
                <a:spcPct val="0"/>
              </a:spcBef>
              <a:spcAft>
                <a:spcPct val="0"/>
              </a:spcAft>
              <a:buClrTx/>
              <a:buSzTx/>
              <a:buFontTx/>
              <a:buNone/>
              <a:tabLst/>
            </a:pPr>
            <a:r>
              <a:rPr lang="en-US" sz="900" b="1" dirty="0" smtClean="0">
                <a:solidFill>
                  <a:srgbClr val="002060"/>
                </a:solidFill>
                <a:latin typeface="Cambria" pitchFamily="18" charset="0"/>
                <a:ea typeface="Calibri" pitchFamily="34" charset="0"/>
                <a:cs typeface="Times New Roman" pitchFamily="18" charset="0"/>
              </a:rPr>
              <a:t> KP Pakistan</a:t>
            </a:r>
          </a:p>
          <a:p>
            <a:endParaRPr lang="en-US" sz="900" b="1" dirty="0" smtClean="0">
              <a:solidFill>
                <a:srgbClr val="002060"/>
              </a:solidFill>
              <a:latin typeface="Cambria" pitchFamily="18" charset="0"/>
              <a:ea typeface="Calibri" pitchFamily="34" charset="0"/>
              <a:cs typeface="Times New Roman" pitchFamily="18" charset="0"/>
            </a:endParaRPr>
          </a:p>
        </p:txBody>
      </p:sp>
      <p:sp>
        <p:nvSpPr>
          <p:cNvPr id="32" name="Rounded Rectangular Callout 31"/>
          <p:cNvSpPr/>
          <p:nvPr/>
        </p:nvSpPr>
        <p:spPr>
          <a:xfrm>
            <a:off x="3657600" y="4740354"/>
            <a:ext cx="2057400" cy="1600438"/>
          </a:xfrm>
          <a:prstGeom prst="wedgeRoundRectCallout">
            <a:avLst/>
          </a:prstGeom>
          <a:blipFill>
            <a:blip r:embed="rId4"/>
            <a:tile tx="0" ty="0" sx="100000" sy="100000" flip="none" algn="tl"/>
          </a:blipFill>
          <a:ln>
            <a:solidFill>
              <a:schemeClr val="tx2">
                <a:lumMod val="65000"/>
                <a:lumOff val="35000"/>
              </a:schemeClr>
            </a:solidFill>
          </a:ln>
        </p:spPr>
        <p:txBody>
          <a:bodyPr wrap="square">
            <a:spAutoFit/>
          </a:bodyPr>
          <a:lstStyle/>
          <a:p>
            <a:r>
              <a:rPr lang="en-US" sz="800" b="1" dirty="0" smtClean="0">
                <a:latin typeface="Times New Roman" pitchFamily="18" charset="0"/>
                <a:ea typeface="Tahoma" pitchFamily="34" charset="0"/>
                <a:cs typeface="Times New Roman" pitchFamily="18" charset="0"/>
              </a:rPr>
              <a:t>Abstract Submission Oral/Poster</a:t>
            </a:r>
          </a:p>
          <a:p>
            <a:r>
              <a:rPr lang="en-US" sz="800" dirty="0" smtClean="0">
                <a:latin typeface="Times New Roman" pitchFamily="18" charset="0"/>
                <a:ea typeface="Tahoma" pitchFamily="34" charset="0"/>
                <a:cs typeface="Times New Roman" pitchFamily="18" charset="0"/>
              </a:rPr>
              <a:t>4</a:t>
            </a:r>
            <a:r>
              <a:rPr lang="en-US" sz="800" baseline="30000" dirty="0" smtClean="0">
                <a:latin typeface="Times New Roman" pitchFamily="18" charset="0"/>
                <a:ea typeface="Tahoma" pitchFamily="34" charset="0"/>
                <a:cs typeface="Times New Roman" pitchFamily="18" charset="0"/>
              </a:rPr>
              <a:t>th</a:t>
            </a:r>
            <a:r>
              <a:rPr lang="en-US" sz="800" dirty="0" smtClean="0">
                <a:latin typeface="Times New Roman" pitchFamily="18" charset="0"/>
                <a:ea typeface="Tahoma" pitchFamily="34" charset="0"/>
                <a:cs typeface="Times New Roman" pitchFamily="18" charset="0"/>
              </a:rPr>
              <a:t> April 2018</a:t>
            </a:r>
          </a:p>
          <a:p>
            <a:r>
              <a:rPr lang="en-US" sz="800" b="1" dirty="0" smtClean="0">
                <a:latin typeface="Times New Roman" pitchFamily="18" charset="0"/>
                <a:ea typeface="Tahoma" pitchFamily="34" charset="0"/>
                <a:cs typeface="Times New Roman" pitchFamily="18" charset="0"/>
              </a:rPr>
              <a:t>Acceptance/Rejectio</a:t>
            </a:r>
            <a:r>
              <a:rPr lang="en-US" sz="800" dirty="0" smtClean="0">
                <a:latin typeface="Times New Roman" pitchFamily="18" charset="0"/>
                <a:ea typeface="Tahoma" pitchFamily="34" charset="0"/>
                <a:cs typeface="Times New Roman" pitchFamily="18" charset="0"/>
              </a:rPr>
              <a:t>n</a:t>
            </a:r>
          </a:p>
          <a:p>
            <a:r>
              <a:rPr lang="en-US" sz="800" dirty="0" smtClean="0">
                <a:latin typeface="Times New Roman" pitchFamily="18" charset="0"/>
                <a:ea typeface="Tahoma" pitchFamily="34" charset="0"/>
                <a:cs typeface="Times New Roman" pitchFamily="18" charset="0"/>
              </a:rPr>
              <a:t>9</a:t>
            </a:r>
            <a:r>
              <a:rPr lang="en-US" sz="800" baseline="30000" dirty="0" smtClean="0">
                <a:latin typeface="Times New Roman" pitchFamily="18" charset="0"/>
                <a:ea typeface="Tahoma" pitchFamily="34" charset="0"/>
                <a:cs typeface="Times New Roman" pitchFamily="18" charset="0"/>
              </a:rPr>
              <a:t>th</a:t>
            </a:r>
            <a:r>
              <a:rPr lang="en-US" sz="800" dirty="0" smtClean="0">
                <a:latin typeface="Times New Roman" pitchFamily="18" charset="0"/>
                <a:ea typeface="Tahoma" pitchFamily="34" charset="0"/>
                <a:cs typeface="Times New Roman" pitchFamily="18" charset="0"/>
              </a:rPr>
              <a:t> April 2018</a:t>
            </a:r>
          </a:p>
          <a:p>
            <a:r>
              <a:rPr lang="en-US" sz="800" b="1" dirty="0" smtClean="0">
                <a:latin typeface="Times New Roman" pitchFamily="18" charset="0"/>
                <a:ea typeface="Tahoma" pitchFamily="34" charset="0"/>
                <a:cs typeface="Times New Roman" pitchFamily="18" charset="0"/>
              </a:rPr>
              <a:t>Registration Deadline </a:t>
            </a:r>
          </a:p>
          <a:p>
            <a:r>
              <a:rPr lang="en-US" sz="800" dirty="0" smtClean="0">
                <a:latin typeface="Times New Roman" pitchFamily="18" charset="0"/>
                <a:ea typeface="Tahoma" pitchFamily="34" charset="0"/>
                <a:cs typeface="Times New Roman" pitchFamily="18" charset="0"/>
              </a:rPr>
              <a:t>16</a:t>
            </a:r>
            <a:r>
              <a:rPr lang="en-US" sz="800" baseline="30000" dirty="0" smtClean="0">
                <a:latin typeface="Times New Roman" pitchFamily="18" charset="0"/>
                <a:ea typeface="Tahoma" pitchFamily="34" charset="0"/>
                <a:cs typeface="Times New Roman" pitchFamily="18" charset="0"/>
              </a:rPr>
              <a:t>th</a:t>
            </a:r>
            <a:r>
              <a:rPr lang="en-US" sz="800" dirty="0" smtClean="0">
                <a:latin typeface="Times New Roman" pitchFamily="18" charset="0"/>
                <a:ea typeface="Tahoma" pitchFamily="34" charset="0"/>
                <a:cs typeface="Times New Roman" pitchFamily="18" charset="0"/>
              </a:rPr>
              <a:t> April 2018 </a:t>
            </a:r>
          </a:p>
          <a:p>
            <a:endParaRPr lang="en-US" sz="800" dirty="0" smtClean="0">
              <a:solidFill>
                <a:srgbClr val="0000FF"/>
              </a:solidFill>
              <a:latin typeface="Times New Roman" pitchFamily="18" charset="0"/>
              <a:ea typeface="Tahoma" pitchFamily="34" charset="0"/>
              <a:cs typeface="Times New Roman" pitchFamily="18" charset="0"/>
            </a:endParaRPr>
          </a:p>
          <a:p>
            <a:r>
              <a:rPr lang="en-US" sz="800" b="1" dirty="0" smtClean="0">
                <a:latin typeface="Times New Roman" pitchFamily="18" charset="0"/>
                <a:ea typeface="Tahoma" pitchFamily="34" charset="0"/>
                <a:cs typeface="Times New Roman" pitchFamily="18" charset="0"/>
              </a:rPr>
              <a:t>Conference registration Fee</a:t>
            </a:r>
          </a:p>
          <a:p>
            <a:r>
              <a:rPr lang="en-US" sz="800" dirty="0" smtClean="0">
                <a:latin typeface="Times New Roman" pitchFamily="18" charset="0"/>
                <a:ea typeface="Tahoma" pitchFamily="34" charset="0"/>
                <a:cs typeface="Times New Roman" pitchFamily="18" charset="0"/>
              </a:rPr>
              <a:t>International Participants</a:t>
            </a:r>
            <a:r>
              <a:rPr lang="en-US" sz="800" dirty="0" smtClean="0">
                <a:solidFill>
                  <a:srgbClr val="0000FF"/>
                </a:solidFill>
                <a:latin typeface="Times New Roman" pitchFamily="18" charset="0"/>
                <a:ea typeface="Tahoma" pitchFamily="34" charset="0"/>
                <a:cs typeface="Times New Roman" pitchFamily="18" charset="0"/>
              </a:rPr>
              <a:t> </a:t>
            </a:r>
            <a:r>
              <a:rPr lang="en-US" sz="800" b="1" dirty="0" smtClean="0">
                <a:solidFill>
                  <a:srgbClr val="002060"/>
                </a:solidFill>
                <a:latin typeface="Times New Roman" pitchFamily="18" charset="0"/>
                <a:ea typeface="Tahoma" pitchFamily="34" charset="0"/>
                <a:cs typeface="Times New Roman" pitchFamily="18" charset="0"/>
              </a:rPr>
              <a:t>USD 100</a:t>
            </a:r>
          </a:p>
          <a:p>
            <a:r>
              <a:rPr lang="en-US" sz="800" dirty="0" smtClean="0">
                <a:latin typeface="Times New Roman" pitchFamily="18" charset="0"/>
                <a:ea typeface="Tahoma" pitchFamily="34" charset="0"/>
                <a:cs typeface="Times New Roman" pitchFamily="18" charset="0"/>
              </a:rPr>
              <a:t>Staff/ officers Registration fee</a:t>
            </a:r>
            <a:r>
              <a:rPr lang="en-US" sz="800" dirty="0" smtClean="0">
                <a:solidFill>
                  <a:srgbClr val="0000FF"/>
                </a:solidFill>
                <a:latin typeface="Times New Roman" pitchFamily="18" charset="0"/>
                <a:ea typeface="Tahoma" pitchFamily="34" charset="0"/>
                <a:cs typeface="Times New Roman" pitchFamily="18" charset="0"/>
              </a:rPr>
              <a:t> </a:t>
            </a:r>
            <a:r>
              <a:rPr lang="en-US" sz="800" b="1" dirty="0" smtClean="0">
                <a:solidFill>
                  <a:srgbClr val="002060"/>
                </a:solidFill>
                <a:latin typeface="Times New Roman" pitchFamily="18" charset="0"/>
                <a:ea typeface="Tahoma" pitchFamily="34" charset="0"/>
                <a:cs typeface="Times New Roman" pitchFamily="18" charset="0"/>
              </a:rPr>
              <a:t>PKR 1500</a:t>
            </a:r>
          </a:p>
          <a:p>
            <a:r>
              <a:rPr lang="en-US" sz="800" dirty="0" smtClean="0">
                <a:latin typeface="Times New Roman" pitchFamily="18" charset="0"/>
                <a:ea typeface="Tahoma" pitchFamily="34" charset="0"/>
                <a:cs typeface="Times New Roman" pitchFamily="18" charset="0"/>
              </a:rPr>
              <a:t>Student Registration fee</a:t>
            </a:r>
            <a:r>
              <a:rPr lang="en-US" sz="800" dirty="0" smtClean="0">
                <a:solidFill>
                  <a:srgbClr val="0000FF"/>
                </a:solidFill>
                <a:latin typeface="Times New Roman" pitchFamily="18" charset="0"/>
                <a:ea typeface="Tahoma" pitchFamily="34" charset="0"/>
                <a:cs typeface="Times New Roman" pitchFamily="18" charset="0"/>
              </a:rPr>
              <a:t> </a:t>
            </a:r>
            <a:r>
              <a:rPr lang="en-US" sz="800" b="1" dirty="0" smtClean="0">
                <a:solidFill>
                  <a:srgbClr val="002060"/>
                </a:solidFill>
                <a:latin typeface="Times New Roman" pitchFamily="18" charset="0"/>
                <a:ea typeface="Tahoma" pitchFamily="34" charset="0"/>
                <a:cs typeface="Times New Roman" pitchFamily="18" charset="0"/>
              </a:rPr>
              <a:t>PKR 1000</a:t>
            </a:r>
            <a:endParaRPr lang="en-US" sz="800" dirty="0">
              <a:solidFill>
                <a:srgbClr val="0000FF"/>
              </a:solidFill>
              <a:latin typeface="Times New Roman" pitchFamily="18" charset="0"/>
              <a:ea typeface="Tahoma" pitchFamily="34" charset="0"/>
              <a:cs typeface="Times New Roman" pitchFamily="18" charset="0"/>
            </a:endParaRPr>
          </a:p>
        </p:txBody>
      </p:sp>
      <p:pic>
        <p:nvPicPr>
          <p:cNvPr id="34" name="Picture 15" descr="Image result for climate change IMAGES"/>
          <p:cNvPicPr>
            <a:picLocks noChangeAspect="1" noChangeArrowheads="1"/>
          </p:cNvPicPr>
          <p:nvPr/>
        </p:nvPicPr>
        <p:blipFill>
          <a:blip r:embed="rId11">
            <a:lum bright="5000" contrast="28000"/>
          </a:blip>
          <a:srcRect/>
          <a:stretch>
            <a:fillRect/>
          </a:stretch>
        </p:blipFill>
        <p:spPr bwMode="auto">
          <a:xfrm>
            <a:off x="5486400" y="3124200"/>
            <a:ext cx="1295400" cy="17526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Left"/>
            <a:lightRig rig="threePt" dir="t"/>
          </a:scene3d>
          <a:sp3d contourW="6350" prstMaterial="matte">
            <a:bevelT w="101600" h="101600"/>
            <a:contourClr>
              <a:srgbClr val="969696"/>
            </a:contourClr>
          </a:sp3d>
        </p:spPr>
      </p:pic>
      <p:pic>
        <p:nvPicPr>
          <p:cNvPr id="1043" name="Picture 19" descr="C:\Users\shabaz\Desktop\blue_sky_and_sunflower_01_hd_picture_166971.jpg"/>
          <p:cNvPicPr>
            <a:picLocks noChangeAspect="1" noChangeArrowheads="1"/>
          </p:cNvPicPr>
          <p:nvPr/>
        </p:nvPicPr>
        <p:blipFill>
          <a:blip r:embed="rId12"/>
          <a:srcRect/>
          <a:stretch>
            <a:fillRect/>
          </a:stretch>
        </p:blipFill>
        <p:spPr bwMode="auto">
          <a:xfrm>
            <a:off x="5638800" y="4890135"/>
            <a:ext cx="1143000" cy="1739265"/>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1053" name="Picture 29" descr="Image result for images of  rain"/>
          <p:cNvPicPr>
            <a:picLocks noChangeAspect="1" noChangeArrowheads="1"/>
          </p:cNvPicPr>
          <p:nvPr/>
        </p:nvPicPr>
        <p:blipFill>
          <a:blip r:embed="rId13" cstate="print"/>
          <a:srcRect/>
          <a:stretch>
            <a:fillRect/>
          </a:stretch>
        </p:blipFill>
        <p:spPr bwMode="auto">
          <a:xfrm>
            <a:off x="4343400" y="6324600"/>
            <a:ext cx="2514600" cy="1524000"/>
          </a:xfrm>
          <a:prstGeom prst="ellipse">
            <a:avLst/>
          </a:prstGeom>
          <a:ln>
            <a:noFill/>
          </a:ln>
          <a:effectLst>
            <a:softEdge rad="112500"/>
          </a:effectLst>
        </p:spPr>
      </p:pic>
      <p:sp>
        <p:nvSpPr>
          <p:cNvPr id="28" name="Rectangle 10"/>
          <p:cNvSpPr>
            <a:spLocks noChangeArrowheads="1"/>
          </p:cNvSpPr>
          <p:nvPr/>
        </p:nvSpPr>
        <p:spPr bwMode="auto">
          <a:xfrm>
            <a:off x="228600" y="8229600"/>
            <a:ext cx="1981200" cy="733663"/>
          </a:xfrm>
          <a:prstGeom prst="wave">
            <a:avLst/>
          </a:prstGeom>
          <a:blipFill>
            <a:blip r:embed="rId4"/>
            <a:tile tx="0" ty="0" sx="100000" sy="100000" flip="none" algn="tl"/>
          </a:blipFill>
          <a:ln w="9525">
            <a:solidFill>
              <a:srgbClr val="C00000"/>
            </a:solidFill>
            <a:miter lim="800000"/>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900" b="1" dirty="0" smtClean="0">
                <a:latin typeface="Cambria" pitchFamily="18" charset="0"/>
                <a:cs typeface="Arial" pitchFamily="34" charset="0"/>
              </a:rPr>
              <a:t>Registration form is available at:</a:t>
            </a:r>
          </a:p>
          <a:p>
            <a:pPr lvl="0" algn="ctr" fontAlgn="base">
              <a:spcBef>
                <a:spcPct val="0"/>
              </a:spcBef>
              <a:spcAft>
                <a:spcPct val="0"/>
              </a:spcAft>
            </a:pPr>
            <a:r>
              <a:rPr lang="en-US" sz="900" b="1" dirty="0" smtClean="0">
                <a:solidFill>
                  <a:srgbClr val="002060"/>
                </a:solidFill>
                <a:latin typeface="Cambria" pitchFamily="18" charset="0"/>
                <a:ea typeface="Calibri" pitchFamily="34" charset="0"/>
                <a:cs typeface="Times New Roman" pitchFamily="18" charset="0"/>
              </a:rPr>
              <a:t>http://uoswabi.edu.pk</a:t>
            </a:r>
            <a:r>
              <a:rPr lang="en-US" sz="900" b="1" dirty="0" smtClean="0">
                <a:latin typeface="Cambria" pitchFamily="18" charset="0"/>
                <a:cs typeface="Arial" pitchFamily="34" charset="0"/>
              </a:rPr>
              <a:t> </a:t>
            </a:r>
            <a:endParaRPr kumimoji="0" lang="en-US" sz="900" b="1" u="none" strike="noStrike" cap="none" normalizeH="0" dirty="0" smtClean="0">
              <a:ln>
                <a:noFill/>
              </a:ln>
              <a:solidFill>
                <a:schemeClr val="tx1"/>
              </a:solidFill>
              <a:effectLst/>
              <a:latin typeface="Cambria" pitchFamily="18" charset="0"/>
              <a:cs typeface="Arial" pitchFamily="34" charset="0"/>
            </a:endParaRPr>
          </a:p>
        </p:txBody>
      </p:sp>
      <p:sp>
        <p:nvSpPr>
          <p:cNvPr id="31" name="Rectangle 10"/>
          <p:cNvSpPr>
            <a:spLocks noChangeArrowheads="1"/>
          </p:cNvSpPr>
          <p:nvPr/>
        </p:nvSpPr>
        <p:spPr bwMode="auto">
          <a:xfrm>
            <a:off x="2286000" y="8266212"/>
            <a:ext cx="1972169" cy="733663"/>
          </a:xfrm>
          <a:prstGeom prst="wave">
            <a:avLst/>
          </a:prstGeom>
          <a:blipFill>
            <a:blip r:embed="rId4"/>
            <a:tile tx="0" ty="0" sx="100000" sy="100000" flip="none" algn="tl"/>
          </a:blipFill>
          <a:ln w="9525">
            <a:solidFill>
              <a:srgbClr val="C00000"/>
            </a:solidFill>
            <a:miter lim="800000"/>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1" u="none" strike="noStrike" cap="none" normalizeH="0" baseline="0" dirty="0" smtClean="0">
                <a:ln>
                  <a:noFill/>
                </a:ln>
                <a:solidFill>
                  <a:schemeClr val="tx1"/>
                </a:solidFill>
                <a:effectLst/>
                <a:latin typeface="Cambria" pitchFamily="18" charset="0"/>
                <a:cs typeface="Arial" pitchFamily="34" charset="0"/>
              </a:rPr>
              <a:t>International Invited</a:t>
            </a:r>
            <a:r>
              <a:rPr kumimoji="0" lang="en-US" sz="900" b="1" u="none" strike="noStrike" cap="none" normalizeH="0" dirty="0" smtClean="0">
                <a:ln>
                  <a:noFill/>
                </a:ln>
                <a:solidFill>
                  <a:schemeClr val="tx1"/>
                </a:solidFill>
                <a:effectLst/>
                <a:latin typeface="Cambria" pitchFamily="18" charset="0"/>
                <a:cs typeface="Arial" pitchFamily="34" charset="0"/>
              </a:rPr>
              <a:t> Speakers: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u="none" strike="noStrike" cap="none" normalizeH="0" dirty="0" smtClean="0">
                <a:ln>
                  <a:noFill/>
                </a:ln>
                <a:solidFill>
                  <a:schemeClr val="tx1"/>
                </a:solidFill>
                <a:effectLst/>
                <a:latin typeface="Cambria" pitchFamily="18" charset="0"/>
                <a:cs typeface="Arial" pitchFamily="34" charset="0"/>
              </a:rPr>
              <a:t>USA, China, Turkey, Egypt</a:t>
            </a:r>
            <a:endParaRPr kumimoji="0" lang="en-US" sz="900" u="none" strike="noStrike" cap="none" normalizeH="0" baseline="0" dirty="0" smtClean="0">
              <a:ln>
                <a:noFill/>
              </a:ln>
              <a:solidFill>
                <a:schemeClr val="tx1"/>
              </a:solidFill>
              <a:effectLst/>
              <a:latin typeface="Cambria" pitchFamily="18"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884</TotalTime>
  <Words>324</Words>
  <Application>Microsoft Office PowerPoint</Application>
  <PresentationFormat>On-screen Show (4:3)</PresentationFormat>
  <Paragraphs>47</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Arial Black</vt:lpstr>
      <vt:lpstr>Calibri</vt:lpstr>
      <vt:lpstr>Cambria</vt:lpstr>
      <vt:lpstr>Shonar Bangla</vt:lpstr>
      <vt:lpstr>Tahoma</vt:lpstr>
      <vt:lpstr>Times New Roman</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shabaz</dc:creator>
  <cp:lastModifiedBy>Saud</cp:lastModifiedBy>
  <cp:revision>108</cp:revision>
  <dcterms:created xsi:type="dcterms:W3CDTF">2006-08-16T00:00:00Z</dcterms:created>
  <dcterms:modified xsi:type="dcterms:W3CDTF">2018-02-28T05:00:09Z</dcterms:modified>
</cp:coreProperties>
</file>